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7" r:id="rId2"/>
    <p:sldId id="273" r:id="rId3"/>
    <p:sldId id="258" r:id="rId4"/>
    <p:sldId id="275" r:id="rId5"/>
    <p:sldId id="277" r:id="rId6"/>
    <p:sldId id="264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71" r:id="rId15"/>
    <p:sldId id="284" r:id="rId16"/>
    <p:sldId id="285" r:id="rId17"/>
  </p:sldIdLst>
  <p:sldSz cx="18288000" cy="10287000"/>
  <p:notesSz cx="10287000" cy="18288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Spoqa Han Sans Neo" panose="020B0500000000000000" pitchFamily="34" charset="-127"/>
      <p:regular r:id="rId21"/>
    </p:embeddedFont>
    <p:embeddedFont>
      <p:font typeface="Spoqa Han Sans Neo Bold" panose="020B0800000000000000" pitchFamily="34" charset="-127"/>
      <p:bold r:id="rId22"/>
    </p:embeddedFont>
    <p:embeddedFont>
      <p:font typeface="Spoqa Han Sans Neo Light" panose="020B0300000000000000" pitchFamily="34" charset="-127"/>
      <p:regular r:id="rId23"/>
    </p:embeddedFont>
    <p:embeddedFont>
      <p:font typeface="Spoqa Han Sans Neo Medium" pitchFamily="50" charset="-127"/>
      <p:regular r:id="rId24"/>
    </p:embeddedFont>
    <p:embeddedFont>
      <p:font typeface="Spoqa Han Sans Neo Thin" panose="020B0200000000000000" pitchFamily="34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0F2"/>
    <a:srgbClr val="9A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>
      <p:cViewPr varScale="1">
        <p:scale>
          <a:sx n="40" d="100"/>
          <a:sy n="40" d="100"/>
        </p:scale>
        <p:origin x="96" y="10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043C2-55D9-44B4-9579-60EC5255B8AC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A6941-AAA2-40BC-AD2A-B62461871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8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A6941-AAA2-40BC-AD2A-B62461871E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CABCD9-829B-1DCF-657A-519220C2D8BD}"/>
              </a:ext>
            </a:extLst>
          </p:cNvPr>
          <p:cNvGrpSpPr/>
          <p:nvPr/>
        </p:nvGrpSpPr>
        <p:grpSpPr>
          <a:xfrm>
            <a:off x="551710" y="283026"/>
            <a:ext cx="17194513" cy="9426859"/>
            <a:chOff x="551710" y="283026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1710" y="283026"/>
              <a:ext cx="17194513" cy="9426859"/>
              <a:chOff x="551710" y="283026"/>
              <a:chExt cx="17194513" cy="942685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922935" y="4975027"/>
                <a:ext cx="8992147" cy="42857"/>
                <a:chOff x="-3922935" y="4975027"/>
                <a:chExt cx="8992147" cy="42857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-3922935" y="4975027"/>
                  <a:ext cx="8992147" cy="42857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3228722" y="4975027"/>
                <a:ext cx="8992147" cy="42857"/>
                <a:chOff x="13228722" y="4975027"/>
                <a:chExt cx="8992147" cy="4285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5400000">
                  <a:off x="13228722" y="4975027"/>
                  <a:ext cx="8992147" cy="4285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19467" y="283026"/>
                <a:ext cx="16859478" cy="42857"/>
                <a:chOff x="719467" y="283026"/>
                <a:chExt cx="16859478" cy="4285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10800000">
                  <a:off x="719467" y="283026"/>
                  <a:ext cx="16859478" cy="4285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19467" y="9667028"/>
                <a:ext cx="16859478" cy="42857"/>
                <a:chOff x="719467" y="9667028"/>
                <a:chExt cx="16859478" cy="4285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10800000">
                  <a:off x="719467" y="9667028"/>
                  <a:ext cx="16859478" cy="4285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43032" y="1223958"/>
              <a:ext cx="15440051" cy="7686683"/>
              <a:chOff x="6444355" y="1778080"/>
              <a:chExt cx="5364117" cy="68282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44355" y="1778080"/>
                <a:ext cx="5364117" cy="6828219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067AB-169E-1309-2FA8-6B09B488B2A4}"/>
              </a:ext>
            </a:extLst>
          </p:cNvPr>
          <p:cNvSpPr txBox="1"/>
          <p:nvPr/>
        </p:nvSpPr>
        <p:spPr>
          <a:xfrm>
            <a:off x="2590800" y="2021543"/>
            <a:ext cx="10210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C104</a:t>
            </a:r>
          </a:p>
          <a:p>
            <a:r>
              <a:rPr lang="ko-KR" altLang="en-US" sz="13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기획안 발표</a:t>
            </a:r>
            <a:endParaRPr lang="en-US" altLang="ko-KR" sz="13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D40B3-0849-91B2-0523-AB5DD45D2E31}"/>
              </a:ext>
            </a:extLst>
          </p:cNvPr>
          <p:cNvSpPr txBox="1"/>
          <p:nvPr/>
        </p:nvSpPr>
        <p:spPr>
          <a:xfrm>
            <a:off x="2976557" y="6972300"/>
            <a:ext cx="1257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20</a:t>
            </a:r>
            <a:r>
              <a:rPr lang="ko-KR" altLang="en-US" sz="54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〮</a:t>
            </a:r>
            <a:r>
              <a:rPr lang="en-US" altLang="ko-KR" sz="54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30</a:t>
            </a:r>
            <a:r>
              <a:rPr lang="ko-KR" altLang="en-US" sz="54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대를 위한 바다 낚시 입문 가이드 </a:t>
            </a:r>
            <a:r>
              <a:rPr lang="en-US" altLang="ko-KR" sz="54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서비스 소개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D69B03-6B9A-E545-7513-230C8C1A8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2038928"/>
            <a:ext cx="6205543" cy="7652509"/>
          </a:xfrm>
          <a:prstGeom prst="rect">
            <a:avLst/>
          </a:prstGeom>
        </p:spPr>
      </p:pic>
      <p:sp>
        <p:nvSpPr>
          <p:cNvPr id="6" name="Object 29">
            <a:extLst>
              <a:ext uri="{FF2B5EF4-FFF2-40B4-BE49-F238E27FC236}">
                <a16:creationId xmlns:a16="http://schemas.microsoft.com/office/drawing/2014/main" id="{6EB8D825-22BD-1EBE-8B82-410377EEB4D5}"/>
              </a:ext>
            </a:extLst>
          </p:cNvPr>
          <p:cNvSpPr txBox="1"/>
          <p:nvPr/>
        </p:nvSpPr>
        <p:spPr>
          <a:xfrm>
            <a:off x="881057" y="3299931"/>
            <a:ext cx="9447217" cy="4317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도감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자동 등록</a:t>
            </a:r>
            <a:endParaRPr lang="en-US" altLang="ko-KR" sz="4800" dirty="0">
              <a:solidFill>
                <a:srgbClr val="0540F2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낚시 난이도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표시</a:t>
            </a:r>
            <a:endParaRPr lang="en-US" altLang="ko-KR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잡는 법</a:t>
            </a:r>
            <a:r>
              <a:rPr lang="en-US" altLang="ko-KR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어종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정보 제공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37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ERD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Object 19">
            <a:extLst>
              <a:ext uri="{FF2B5EF4-FFF2-40B4-BE49-F238E27FC236}">
                <a16:creationId xmlns:a16="http://schemas.microsoft.com/office/drawing/2014/main" id="{C009997E-75F0-E071-4F86-441DA946B5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4361" r="2239" b="7066"/>
          <a:stretch/>
        </p:blipFill>
        <p:spPr>
          <a:xfrm>
            <a:off x="2192626" y="2095500"/>
            <a:ext cx="13902747" cy="75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5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요구사항 정의서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2FA3E92C-B6EE-30DF-6006-4CABE860F5F6}"/>
              </a:ext>
            </a:extLst>
          </p:cNvPr>
          <p:cNvGrpSpPr/>
          <p:nvPr/>
        </p:nvGrpSpPr>
        <p:grpSpPr>
          <a:xfrm>
            <a:off x="1905000" y="2378635"/>
            <a:ext cx="8636791" cy="7082335"/>
            <a:chOff x="1124448" y="2300076"/>
            <a:chExt cx="8636791" cy="7082335"/>
          </a:xfrm>
        </p:grpSpPr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id="{9C76C89A-6246-5CE9-B4FA-A8BF3E5F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448" y="2300076"/>
              <a:ext cx="8636791" cy="7082335"/>
            </a:xfrm>
            <a:prstGeom prst="rect">
              <a:avLst/>
            </a:prstGeom>
          </p:spPr>
        </p:pic>
      </p:grpSp>
      <p:sp>
        <p:nvSpPr>
          <p:cNvPr id="6" name="Object 29">
            <a:extLst>
              <a:ext uri="{FF2B5EF4-FFF2-40B4-BE49-F238E27FC236}">
                <a16:creationId xmlns:a16="http://schemas.microsoft.com/office/drawing/2014/main" id="{A41EC908-A1B1-034A-7845-E5A6BE64AB55}"/>
              </a:ext>
            </a:extLst>
          </p:cNvPr>
          <p:cNvSpPr txBox="1"/>
          <p:nvPr/>
        </p:nvSpPr>
        <p:spPr>
          <a:xfrm>
            <a:off x="8678424" y="7048500"/>
            <a:ext cx="8161777" cy="2193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우선순위 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5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순위까지</a:t>
            </a:r>
            <a:endParaRPr lang="en-US" altLang="ko-KR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스토리 </a:t>
            </a:r>
            <a:r>
              <a:rPr lang="ko-KR" altLang="en-US" sz="48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단위별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정의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7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프로젝트 슬로건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" name="Object 29">
            <a:extLst>
              <a:ext uri="{FF2B5EF4-FFF2-40B4-BE49-F238E27FC236}">
                <a16:creationId xmlns:a16="http://schemas.microsoft.com/office/drawing/2014/main" id="{A41EC908-A1B1-034A-7845-E5A6BE64AB55}"/>
              </a:ext>
            </a:extLst>
          </p:cNvPr>
          <p:cNvSpPr txBox="1"/>
          <p:nvPr/>
        </p:nvSpPr>
        <p:spPr>
          <a:xfrm>
            <a:off x="2976767" y="3382692"/>
            <a:ext cx="12344400" cy="1085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Spoqa Han Sans Neo Medium" pitchFamily="50" charset="-127"/>
                <a:ea typeface="Spoqa Han Sans Neo Medium" pitchFamily="50" charset="-127"/>
              </a:rPr>
              <a:t>기술로 </a:t>
            </a:r>
            <a:r>
              <a:rPr lang="ko-KR" altLang="en-US" sz="4800">
                <a:latin typeface="Spoqa Han Sans Neo Medium" pitchFamily="50" charset="-127"/>
                <a:ea typeface="Spoqa Han Sans Neo Medium" pitchFamily="50" charset="-127"/>
              </a:rPr>
              <a:t>해결하는 간편하고 체계적인 낚시 가이드</a:t>
            </a:r>
            <a:endParaRPr lang="en-US" sz="48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3" name="Object 29">
            <a:extLst>
              <a:ext uri="{FF2B5EF4-FFF2-40B4-BE49-F238E27FC236}">
                <a16:creationId xmlns:a16="http://schemas.microsoft.com/office/drawing/2014/main" id="{3EF18FF6-EBB3-33EA-AAB2-3AF1F4E4F929}"/>
              </a:ext>
            </a:extLst>
          </p:cNvPr>
          <p:cNvSpPr txBox="1"/>
          <p:nvPr/>
        </p:nvSpPr>
        <p:spPr>
          <a:xfrm>
            <a:off x="2395662" y="4509247"/>
            <a:ext cx="13173325" cy="13340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당신의 낚시 여정을 위한 항해사</a:t>
            </a:r>
            <a:r>
              <a:rPr lang="en-US" altLang="ko-KR" sz="60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6000" dirty="0" err="1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푸바오</a:t>
            </a:r>
            <a:endParaRPr lang="en-US" sz="6000" dirty="0">
              <a:solidFill>
                <a:srgbClr val="0540F2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48DADA-A446-77F6-EA9D-4CF8A3E3B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574" y="6048375"/>
            <a:ext cx="28575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807563" y="3924300"/>
            <a:ext cx="1265874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One More Thing</a:t>
            </a:r>
            <a:endParaRPr lang="en-US" sz="40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One More Thing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8194" name="Picture 2" descr="아들의 어항 이야기 - 브라보 마이 라이프">
            <a:extLst>
              <a:ext uri="{FF2B5EF4-FFF2-40B4-BE49-F238E27FC236}">
                <a16:creationId xmlns:a16="http://schemas.microsoft.com/office/drawing/2014/main" id="{0752AED0-3565-FDE7-9C33-4B692D0C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78" y="2519358"/>
            <a:ext cx="11417643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9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807563" y="4881652"/>
            <a:ext cx="12658744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감사합니다</a:t>
            </a:r>
            <a:r>
              <a:rPr lang="en-US" altLang="ko-KR" sz="115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</a:t>
            </a:r>
            <a:endParaRPr lang="en-US" sz="40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F6244-66A5-60C1-A55B-8CF0E23E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185" y="2441306"/>
            <a:ext cx="28575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46743" y="283027"/>
            <a:ext cx="17194513" cy="9426859"/>
            <a:chOff x="551710" y="283026"/>
            <a:chExt cx="17194513" cy="94268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922935" y="4975027"/>
              <a:ext cx="8992147" cy="42857"/>
              <a:chOff x="-3922935" y="4975027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4975027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228722" y="4975027"/>
              <a:ext cx="8992147" cy="42857"/>
              <a:chOff x="13228722" y="4975027"/>
              <a:chExt cx="8992147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4975027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283026"/>
              <a:ext cx="16859478" cy="42857"/>
              <a:chOff x="719467" y="283026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283026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9467" y="9667028"/>
              <a:ext cx="16859478" cy="42857"/>
              <a:chOff x="719467" y="9667028"/>
              <a:chExt cx="16859478" cy="4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667028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984692" y="577114"/>
            <a:ext cx="7774051" cy="8680332"/>
            <a:chOff x="6444355" y="1778080"/>
            <a:chExt cx="5364117" cy="6828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4355" y="1778080"/>
              <a:ext cx="5364117" cy="6828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5000" y="3541761"/>
            <a:ext cx="6255476" cy="77739"/>
            <a:chOff x="6772439" y="3277840"/>
            <a:chExt cx="4740837" cy="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772439" y="3277840"/>
              <a:ext cx="4740837" cy="500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 rot="16200000">
            <a:off x="11283303" y="2916089"/>
            <a:ext cx="1141953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0" dirty="0">
                <a:solidFill>
                  <a:srgbClr val="00000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  <a:cs typeface="Noto Serif Display Medium" pitchFamily="34" charset="0"/>
              </a:rPr>
              <a:t>Contents.</a:t>
            </a:r>
            <a:endParaRPr lang="en-US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67600" y="2529771"/>
            <a:ext cx="4544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Light" pitchFamily="34" charset="0"/>
              </a:rPr>
              <a:t>1. </a:t>
            </a:r>
            <a:r>
              <a:rPr lang="ko-KR" alt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Light" pitchFamily="34" charset="0"/>
              </a:rPr>
              <a:t>프로젝트 </a:t>
            </a:r>
            <a:r>
              <a:rPr lang="en-US" sz="4000" kern="0" spc="-100" dirty="0" err="1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Light" pitchFamily="34" charset="0"/>
              </a:rPr>
              <a:t>기획배경</a:t>
            </a:r>
            <a:endParaRPr lang="en-US" sz="28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91631" y="956326"/>
            <a:ext cx="696017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2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Bold" pitchFamily="34" charset="0"/>
              </a:rPr>
              <a:t>목차</a:t>
            </a:r>
            <a:endParaRPr 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" name="Object 41">
            <a:extLst>
              <a:ext uri="{FF2B5EF4-FFF2-40B4-BE49-F238E27FC236}">
                <a16:creationId xmlns:a16="http://schemas.microsoft.com/office/drawing/2014/main" id="{CF6912CD-1F73-40B4-6685-2D20CDADA30F}"/>
              </a:ext>
            </a:extLst>
          </p:cNvPr>
          <p:cNvSpPr txBox="1"/>
          <p:nvPr/>
        </p:nvSpPr>
        <p:spPr>
          <a:xfrm>
            <a:off x="8839200" y="4079452"/>
            <a:ext cx="31727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2. </a:t>
            </a:r>
            <a:r>
              <a:rPr lang="ko-KR" alt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서비스 소개</a:t>
            </a:r>
            <a:endParaRPr lang="en-US" sz="28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" name="Object 41">
            <a:extLst>
              <a:ext uri="{FF2B5EF4-FFF2-40B4-BE49-F238E27FC236}">
                <a16:creationId xmlns:a16="http://schemas.microsoft.com/office/drawing/2014/main" id="{41D758D3-9A2D-E4DB-DAB6-4F2C11BC71F9}"/>
              </a:ext>
            </a:extLst>
          </p:cNvPr>
          <p:cNvSpPr txBox="1"/>
          <p:nvPr/>
        </p:nvSpPr>
        <p:spPr>
          <a:xfrm>
            <a:off x="6553200" y="5600700"/>
            <a:ext cx="54587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3. ERD/</a:t>
            </a:r>
            <a:r>
              <a:rPr lang="ko-KR" alt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요구사항 정의서</a:t>
            </a:r>
            <a:endParaRPr lang="en-US" sz="28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Object 41">
            <a:extLst>
              <a:ext uri="{FF2B5EF4-FFF2-40B4-BE49-F238E27FC236}">
                <a16:creationId xmlns:a16="http://schemas.microsoft.com/office/drawing/2014/main" id="{F96CCA96-535F-3663-35DF-42E2D1E789F3}"/>
              </a:ext>
            </a:extLst>
          </p:cNvPr>
          <p:cNvSpPr txBox="1"/>
          <p:nvPr/>
        </p:nvSpPr>
        <p:spPr>
          <a:xfrm>
            <a:off x="6772440" y="7178814"/>
            <a:ext cx="523954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Light" pitchFamily="34" charset="0"/>
              </a:rPr>
              <a:t>4. </a:t>
            </a:r>
            <a:r>
              <a:rPr lang="ko-KR" altLang="en-US" sz="4000" kern="0" spc="-100" dirty="0">
                <a:solidFill>
                  <a:srgbClr val="000000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  <a:cs typeface="ELAND ChoiceOTF Light" pitchFamily="34" charset="0"/>
              </a:rPr>
              <a:t>프로젝트 슬로건</a:t>
            </a:r>
            <a:endParaRPr lang="en-US" sz="28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ACB4D7E5-681F-EA23-B46A-77CDEBC9FA00}"/>
              </a:ext>
            </a:extLst>
          </p:cNvPr>
          <p:cNvGrpSpPr/>
          <p:nvPr/>
        </p:nvGrpSpPr>
        <p:grpSpPr>
          <a:xfrm>
            <a:off x="5715000" y="5038568"/>
            <a:ext cx="6255476" cy="77739"/>
            <a:chOff x="6772439" y="3277840"/>
            <a:chExt cx="4740837" cy="50000"/>
          </a:xfrm>
        </p:grpSpPr>
        <p:pic>
          <p:nvPicPr>
            <p:cNvPr id="6" name="Object 22">
              <a:extLst>
                <a:ext uri="{FF2B5EF4-FFF2-40B4-BE49-F238E27FC236}">
                  <a16:creationId xmlns:a16="http://schemas.microsoft.com/office/drawing/2014/main" id="{BD4539F3-E238-84B6-C89F-1C6A6653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772439" y="3277840"/>
              <a:ext cx="4740837" cy="50000"/>
            </a:xfrm>
            <a:prstGeom prst="rect">
              <a:avLst/>
            </a:prstGeom>
          </p:spPr>
        </p:pic>
      </p:grp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1E2D65BD-5AC8-D7F5-E79F-471EE5F4584A}"/>
              </a:ext>
            </a:extLst>
          </p:cNvPr>
          <p:cNvGrpSpPr/>
          <p:nvPr/>
        </p:nvGrpSpPr>
        <p:grpSpPr>
          <a:xfrm>
            <a:off x="5715000" y="6642561"/>
            <a:ext cx="6255476" cy="77739"/>
            <a:chOff x="6772439" y="3277840"/>
            <a:chExt cx="4740837" cy="50000"/>
          </a:xfrm>
        </p:grpSpPr>
        <p:pic>
          <p:nvPicPr>
            <p:cNvPr id="9" name="Object 22">
              <a:extLst>
                <a:ext uri="{FF2B5EF4-FFF2-40B4-BE49-F238E27FC236}">
                  <a16:creationId xmlns:a16="http://schemas.microsoft.com/office/drawing/2014/main" id="{A59E43E3-6F2B-4BA3-A33D-01124BC8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772439" y="3277840"/>
              <a:ext cx="4740837" cy="50000"/>
            </a:xfrm>
            <a:prstGeom prst="rect">
              <a:avLst/>
            </a:prstGeom>
          </p:spPr>
        </p:pic>
      </p:grpSp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F73A5807-58CD-0EDA-9960-FE15690A67C5}"/>
              </a:ext>
            </a:extLst>
          </p:cNvPr>
          <p:cNvGrpSpPr/>
          <p:nvPr/>
        </p:nvGrpSpPr>
        <p:grpSpPr>
          <a:xfrm>
            <a:off x="5715000" y="8218543"/>
            <a:ext cx="6255476" cy="77739"/>
            <a:chOff x="6772439" y="3277840"/>
            <a:chExt cx="4740837" cy="50000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7D424A20-518A-7EBD-A6EF-314E6D766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772439" y="3277840"/>
              <a:ext cx="4740837" cy="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4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896" y="5503940"/>
            <a:ext cx="692699" cy="692699"/>
            <a:chOff x="11027896" y="5503940"/>
            <a:chExt cx="692699" cy="692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7896" y="5503940"/>
              <a:ext cx="692699" cy="6926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프로젝트 기획 배경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28" name="Picture 4" descr="서산 삼길포/ 도비도 선착장 :: 가성비 최고 선상횟집! 레스토랑 부럽지 않은 바다뷰 노지 피크닉💕">
            <a:extLst>
              <a:ext uri="{FF2B5EF4-FFF2-40B4-BE49-F238E27FC236}">
                <a16:creationId xmlns:a16="http://schemas.microsoft.com/office/drawing/2014/main" id="{0C95F340-5CA2-1917-6270-DCEF6434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595" y="3883883"/>
            <a:ext cx="5355989" cy="53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노로바이러스 장염 | 질환백과 | 의료정보 | 건강정보 | 서울아산병원">
            <a:extLst>
              <a:ext uri="{FF2B5EF4-FFF2-40B4-BE49-F238E27FC236}">
                <a16:creationId xmlns:a16="http://schemas.microsoft.com/office/drawing/2014/main" id="{FB4D2E5D-07C5-C189-627E-6D53273D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68" y="2408553"/>
            <a:ext cx="4742127" cy="466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노량진수산시장 맛집[전라상회 모듬회] 노량진수산시장 횟집 추천 : 네이버 블로그">
            <a:extLst>
              <a:ext uri="{FF2B5EF4-FFF2-40B4-BE49-F238E27FC236}">
                <a16:creationId xmlns:a16="http://schemas.microsoft.com/office/drawing/2014/main" id="{A8126DC8-4D7E-9718-9BC4-60B80CD8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5" y="4500431"/>
            <a:ext cx="6318889" cy="42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896" y="5503940"/>
            <a:ext cx="692699" cy="692699"/>
            <a:chOff x="11027896" y="5503940"/>
            <a:chExt cx="692699" cy="692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7896" y="5503940"/>
              <a:ext cx="692699" cy="6926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프로젝트 기획 배경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grpSp>
        <p:nvGrpSpPr>
          <p:cNvPr id="5" name="그룹 1009">
            <a:extLst>
              <a:ext uri="{FF2B5EF4-FFF2-40B4-BE49-F238E27FC236}">
                <a16:creationId xmlns:a16="http://schemas.microsoft.com/office/drawing/2014/main" id="{260396FC-E494-0705-30AC-3AF20C55853C}"/>
              </a:ext>
            </a:extLst>
          </p:cNvPr>
          <p:cNvGrpSpPr/>
          <p:nvPr/>
        </p:nvGrpSpPr>
        <p:grpSpPr>
          <a:xfrm>
            <a:off x="9596181" y="4221304"/>
            <a:ext cx="7393896" cy="4808396"/>
            <a:chOff x="13087783" y="3060491"/>
            <a:chExt cx="6829099" cy="4047995"/>
          </a:xfrm>
        </p:grpSpPr>
        <p:pic>
          <p:nvPicPr>
            <p:cNvPr id="6" name="Object 25">
              <a:extLst>
                <a:ext uri="{FF2B5EF4-FFF2-40B4-BE49-F238E27FC236}">
                  <a16:creationId xmlns:a16="http://schemas.microsoft.com/office/drawing/2014/main" id="{895A856C-0D44-E53D-87C9-01FBB48F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7783" y="3060491"/>
              <a:ext cx="6829099" cy="4047995"/>
            </a:xfrm>
            <a:prstGeom prst="rect">
              <a:avLst/>
            </a:prstGeom>
          </p:spPr>
        </p:pic>
      </p:grpSp>
      <p:sp>
        <p:nvSpPr>
          <p:cNvPr id="8" name="Object 29">
            <a:extLst>
              <a:ext uri="{FF2B5EF4-FFF2-40B4-BE49-F238E27FC236}">
                <a16:creationId xmlns:a16="http://schemas.microsoft.com/office/drawing/2014/main" id="{19105DE6-FE8E-B878-1679-0C50B2F92116}"/>
              </a:ext>
            </a:extLst>
          </p:cNvPr>
          <p:cNvSpPr txBox="1"/>
          <p:nvPr/>
        </p:nvSpPr>
        <p:spPr>
          <a:xfrm>
            <a:off x="3429000" y="2940903"/>
            <a:ext cx="1157738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간편하고 체계적인 서비스가 필요합니다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98C34FA8-0E63-A917-5FD1-BED4503C26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B9D7FB-F470-273B-54FB-9BD6AC714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9" y="4354979"/>
            <a:ext cx="7911451" cy="4522321"/>
          </a:xfrm>
          <a:prstGeom prst="rect">
            <a:avLst/>
          </a:prstGeom>
        </p:spPr>
      </p:pic>
      <p:sp>
        <p:nvSpPr>
          <p:cNvPr id="14" name="Object 29">
            <a:extLst>
              <a:ext uri="{FF2B5EF4-FFF2-40B4-BE49-F238E27FC236}">
                <a16:creationId xmlns:a16="http://schemas.microsoft.com/office/drawing/2014/main" id="{FC59C69F-0EAA-1421-4216-6EA7705A53E4}"/>
              </a:ext>
            </a:extLst>
          </p:cNvPr>
          <p:cNvSpPr txBox="1"/>
          <p:nvPr/>
        </p:nvSpPr>
        <p:spPr>
          <a:xfrm>
            <a:off x="4901202" y="9115711"/>
            <a:ext cx="791145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&lt;</a:t>
            </a:r>
            <a:r>
              <a:rPr lang="ko-KR" altLang="en-US" sz="28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현재 낚시 커뮤니티 현황</a:t>
            </a:r>
            <a:r>
              <a:rPr lang="en-US" altLang="ko-KR" sz="28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.JPG&gt;</a:t>
            </a:r>
            <a:endParaRPr lang="en-US" sz="2800" dirty="0">
              <a:latin typeface="Spoqa Han Sans Neo Thin" panose="020B0200000000000000" pitchFamily="34" charset="-127"/>
              <a:ea typeface="Spoqa Han Sans Neo Thin" panose="020B0200000000000000" pitchFamily="34" charset="-127"/>
            </a:endParaRPr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37264E63-09F4-0E41-B2FD-8D0BE34B8DFC}"/>
              </a:ext>
            </a:extLst>
          </p:cNvPr>
          <p:cNvSpPr txBox="1"/>
          <p:nvPr/>
        </p:nvSpPr>
        <p:spPr>
          <a:xfrm>
            <a:off x="4656504" y="2211169"/>
            <a:ext cx="89849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kern="0" spc="-200" dirty="0">
                <a:solidFill>
                  <a:srgbClr val="00000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입문자도 쉽게 이용할만한</a:t>
            </a:r>
            <a:endParaRPr lang="en-US" sz="36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61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7896" y="5503940"/>
            <a:ext cx="692699" cy="692699"/>
            <a:chOff x="11027896" y="5503940"/>
            <a:chExt cx="692699" cy="692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7896" y="5503940"/>
              <a:ext cx="692699" cy="6926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프로젝트 기획 배경</a:t>
            </a:r>
            <a:endParaRPr lang="en-US" altLang="ko-KR" sz="60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Object 29">
            <a:extLst>
              <a:ext uri="{FF2B5EF4-FFF2-40B4-BE49-F238E27FC236}">
                <a16:creationId xmlns:a16="http://schemas.microsoft.com/office/drawing/2014/main" id="{19105DE6-FE8E-B878-1679-0C50B2F92116}"/>
              </a:ext>
            </a:extLst>
          </p:cNvPr>
          <p:cNvSpPr txBox="1"/>
          <p:nvPr/>
        </p:nvSpPr>
        <p:spPr>
          <a:xfrm>
            <a:off x="1060282" y="2788503"/>
            <a:ext cx="270686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98C34FA8-0E63-A917-5FD1-BED4503C26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Object 29">
            <a:extLst>
              <a:ext uri="{FF2B5EF4-FFF2-40B4-BE49-F238E27FC236}">
                <a16:creationId xmlns:a16="http://schemas.microsoft.com/office/drawing/2014/main" id="{EA941B8A-59FB-3133-C8C4-10C060ACF338}"/>
              </a:ext>
            </a:extLst>
          </p:cNvPr>
          <p:cNvSpPr txBox="1"/>
          <p:nvPr/>
        </p:nvSpPr>
        <p:spPr>
          <a:xfrm>
            <a:off x="6532700" y="2788503"/>
            <a:ext cx="270686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Object 29">
            <a:extLst>
              <a:ext uri="{FF2B5EF4-FFF2-40B4-BE49-F238E27FC236}">
                <a16:creationId xmlns:a16="http://schemas.microsoft.com/office/drawing/2014/main" id="{1B8F4D8F-F703-AFE5-883F-27499F3AEA2F}"/>
              </a:ext>
            </a:extLst>
          </p:cNvPr>
          <p:cNvSpPr txBox="1"/>
          <p:nvPr/>
        </p:nvSpPr>
        <p:spPr>
          <a:xfrm>
            <a:off x="12005119" y="2788503"/>
            <a:ext cx="270686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포인트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3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644BB2-1BBF-B89F-FF8D-E4178DE84881}"/>
              </a:ext>
            </a:extLst>
          </p:cNvPr>
          <p:cNvSpPr/>
          <p:nvPr/>
        </p:nvSpPr>
        <p:spPr>
          <a:xfrm>
            <a:off x="1066800" y="3771900"/>
            <a:ext cx="4514351" cy="5367341"/>
          </a:xfrm>
          <a:prstGeom prst="roundRect">
            <a:avLst>
              <a:gd name="adj" fmla="val 920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41A6D3-9CA2-A5A3-7174-E6052AFB5D49}"/>
              </a:ext>
            </a:extLst>
          </p:cNvPr>
          <p:cNvSpPr/>
          <p:nvPr/>
        </p:nvSpPr>
        <p:spPr>
          <a:xfrm>
            <a:off x="6416243" y="3771900"/>
            <a:ext cx="4514351" cy="5367341"/>
          </a:xfrm>
          <a:prstGeom prst="roundRect">
            <a:avLst>
              <a:gd name="adj" fmla="val 920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EF6C7C-4B6D-0AC1-68E2-02004591E92B}"/>
              </a:ext>
            </a:extLst>
          </p:cNvPr>
          <p:cNvSpPr/>
          <p:nvPr/>
        </p:nvSpPr>
        <p:spPr>
          <a:xfrm>
            <a:off x="11765686" y="3771900"/>
            <a:ext cx="4514351" cy="5367341"/>
          </a:xfrm>
          <a:prstGeom prst="roundRect">
            <a:avLst>
              <a:gd name="adj" fmla="val 920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6AC66BDE-D66A-01F5-6208-A3DDF8E3B324}"/>
              </a:ext>
            </a:extLst>
          </p:cNvPr>
          <p:cNvSpPr txBox="1"/>
          <p:nvPr/>
        </p:nvSpPr>
        <p:spPr>
          <a:xfrm>
            <a:off x="1457733" y="4160103"/>
            <a:ext cx="3690916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72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높은</a:t>
            </a:r>
            <a:endParaRPr lang="en-US" altLang="ko-KR" sz="72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r"/>
            <a:r>
              <a:rPr lang="ko-KR" altLang="en-US" sz="72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진입장벽</a:t>
            </a:r>
            <a:endParaRPr lang="en-US" sz="72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1" name="Object 29">
            <a:extLst>
              <a:ext uri="{FF2B5EF4-FFF2-40B4-BE49-F238E27FC236}">
                <a16:creationId xmlns:a16="http://schemas.microsoft.com/office/drawing/2014/main" id="{5D96ABDA-5CFF-3A1C-BF2C-CFF5816713C5}"/>
              </a:ext>
            </a:extLst>
          </p:cNvPr>
          <p:cNvSpPr txBox="1"/>
          <p:nvPr/>
        </p:nvSpPr>
        <p:spPr>
          <a:xfrm>
            <a:off x="6827960" y="4160103"/>
            <a:ext cx="3690916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72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과태료 부과</a:t>
            </a:r>
            <a:endParaRPr lang="en-US" sz="72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2" name="Object 29">
            <a:extLst>
              <a:ext uri="{FF2B5EF4-FFF2-40B4-BE49-F238E27FC236}">
                <a16:creationId xmlns:a16="http://schemas.microsoft.com/office/drawing/2014/main" id="{89ADE3FE-F068-382A-AC9F-B4041CA509A6}"/>
              </a:ext>
            </a:extLst>
          </p:cNvPr>
          <p:cNvSpPr txBox="1"/>
          <p:nvPr/>
        </p:nvSpPr>
        <p:spPr>
          <a:xfrm>
            <a:off x="12177403" y="4160103"/>
            <a:ext cx="3690916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72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안전사고</a:t>
            </a:r>
            <a:endParaRPr lang="en-US" altLang="ko-KR" sz="72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r"/>
            <a:r>
              <a:rPr lang="ko-KR" altLang="en-US" sz="7200" dirty="0"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증가</a:t>
            </a:r>
            <a:endParaRPr lang="en-US" altLang="ko-KR" sz="7200" dirty="0"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3" name="Object 29">
            <a:extLst>
              <a:ext uri="{FF2B5EF4-FFF2-40B4-BE49-F238E27FC236}">
                <a16:creationId xmlns:a16="http://schemas.microsoft.com/office/drawing/2014/main" id="{CD1750D0-07A2-7071-EAE6-E90434ACAC97}"/>
              </a:ext>
            </a:extLst>
          </p:cNvPr>
          <p:cNvSpPr txBox="1"/>
          <p:nvPr/>
        </p:nvSpPr>
        <p:spPr>
          <a:xfrm>
            <a:off x="1457733" y="7356716"/>
            <a:ext cx="369091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어디서</a:t>
            </a:r>
            <a:r>
              <a:rPr lang="en-US" altLang="ko-KR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어떻게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시작해야 할지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모르는 경우</a:t>
            </a:r>
            <a:endParaRPr lang="en-US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257AD2B3-1236-5188-0E40-D96761F23252}"/>
              </a:ext>
            </a:extLst>
          </p:cNvPr>
          <p:cNvSpPr txBox="1"/>
          <p:nvPr/>
        </p:nvSpPr>
        <p:spPr>
          <a:xfrm>
            <a:off x="6827960" y="7356716"/>
            <a:ext cx="369091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금어기</a:t>
            </a:r>
            <a:r>
              <a:rPr lang="en-US" altLang="ko-KR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방생 기준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어길 시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과태료 </a:t>
            </a:r>
            <a:r>
              <a:rPr lang="en-US" altLang="ko-KR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80</a:t>
            </a:r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만원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32AFBE5C-C616-1BA5-E80C-23E47434C26A}"/>
              </a:ext>
            </a:extLst>
          </p:cNvPr>
          <p:cNvSpPr txBox="1"/>
          <p:nvPr/>
        </p:nvSpPr>
        <p:spPr>
          <a:xfrm>
            <a:off x="12177403" y="7356716"/>
            <a:ext cx="369091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무지로 인한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바닷가 안전사고가</a:t>
            </a:r>
            <a:endParaRPr lang="en-US" altLang="ko-KR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증가하는 추세</a:t>
            </a:r>
            <a:endParaRPr lang="en-US" sz="3200" dirty="0">
              <a:solidFill>
                <a:schemeClr val="bg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96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7580" y="429428"/>
            <a:ext cx="9418644" cy="9418644"/>
            <a:chOff x="8327580" y="429428"/>
            <a:chExt cx="9418644" cy="94186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7580" y="429428"/>
              <a:ext cx="9418644" cy="94186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1206" y="646784"/>
            <a:ext cx="42857" cy="8992147"/>
            <a:chOff x="6967542" y="646784"/>
            <a:chExt cx="42857" cy="89921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92897" y="5121429"/>
              <a:ext cx="8992147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3514" y="9280731"/>
            <a:ext cx="504416" cy="42857"/>
            <a:chOff x="1736625" y="9356931"/>
            <a:chExt cx="504416" cy="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6625" y="9356931"/>
              <a:ext cx="50441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3185" y="429428"/>
            <a:ext cx="9816615" cy="9418644"/>
            <a:chOff x="6796133" y="429428"/>
            <a:chExt cx="9816615" cy="94186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133" y="429428"/>
              <a:ext cx="9816615" cy="9418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sp>
        <p:nvSpPr>
          <p:cNvPr id="29" name="Object 29"/>
          <p:cNvSpPr txBox="1"/>
          <p:nvPr/>
        </p:nvSpPr>
        <p:spPr>
          <a:xfrm>
            <a:off x="838200" y="9029700"/>
            <a:ext cx="11813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00000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  <a:cs typeface="ELAND ChoiceOTF Medium" pitchFamily="34" charset="0"/>
              </a:rPr>
              <a:t>C 104</a:t>
            </a:r>
            <a:endParaRPr lang="en-US" sz="24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70489" y="9081837"/>
            <a:ext cx="491611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000000"/>
                </a:solidFill>
                <a:latin typeface="Spoqa Han Sans Neo Light" panose="020B0300000000000000" pitchFamily="34" charset="-127"/>
                <a:ea typeface="Spoqa Han Sans Neo Light" panose="020B0300000000000000" pitchFamily="34" charset="-127"/>
                <a:cs typeface="ELAND ChoiceOTF Medium" pitchFamily="34" charset="0"/>
              </a:rPr>
              <a:t>고광현, 김민영, 김지용, 박미성, 오유진</a:t>
            </a:r>
            <a:endParaRPr lang="en-US" sz="2000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2111" y="2705100"/>
            <a:ext cx="5279199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8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푸</a:t>
            </a:r>
            <a:r>
              <a:rPr lang="en-US" sz="10800" kern="0" spc="-3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른</a:t>
            </a:r>
          </a:p>
          <a:p>
            <a:r>
              <a:rPr lang="en-US" sz="108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바</a:t>
            </a:r>
            <a:r>
              <a:rPr lang="en-US" sz="10800" kern="0" spc="-3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다로</a:t>
            </a:r>
          </a:p>
          <a:p>
            <a:r>
              <a:rPr lang="en-US" sz="10800" kern="0" spc="-300" dirty="0">
                <a:solidFill>
                  <a:schemeClr val="tx2">
                    <a:lumMod val="60000"/>
                    <a:lumOff val="4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오</a:t>
            </a:r>
            <a:r>
              <a:rPr lang="en-US" sz="10800" kern="0" spc="-3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세요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00884-B3C5-947A-E208-E63C67960F98}"/>
              </a:ext>
            </a:extLst>
          </p:cNvPr>
          <p:cNvSpPr txBox="1"/>
          <p:nvPr/>
        </p:nvSpPr>
        <p:spPr>
          <a:xfrm>
            <a:off x="1290643" y="1257300"/>
            <a:ext cx="63425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입문자를 위한 </a:t>
            </a:r>
            <a:endParaRPr lang="en-US" altLang="ko-KR" sz="4000" dirty="0">
              <a:latin typeface="Spoqa Han Sans Neo Thin" panose="020B0200000000000000" pitchFamily="34" charset="-127"/>
              <a:ea typeface="Spoqa Han Sans Neo Thin" panose="020B0200000000000000" pitchFamily="34" charset="-127"/>
            </a:endParaRPr>
          </a:p>
          <a:p>
            <a:r>
              <a:rPr lang="ko-KR" altLang="en-US" sz="40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바다 낚시 가이드 </a:t>
            </a:r>
            <a:r>
              <a:rPr lang="en-US" altLang="ko-KR" sz="4000" dirty="0">
                <a:latin typeface="Spoqa Han Sans Neo Thin" panose="020B0200000000000000" pitchFamily="34" charset="-127"/>
                <a:ea typeface="Spoqa Han Sans Neo Thin" panose="020B0200000000000000" pitchFamily="34" charset="-127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서비스 소개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F2F3D05-3300-804C-F407-76284E5EB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80" y="2171700"/>
            <a:ext cx="6873484" cy="7394696"/>
          </a:xfrm>
          <a:prstGeom prst="rect">
            <a:avLst/>
          </a:prstGeom>
        </p:spPr>
      </p:pic>
      <p:sp>
        <p:nvSpPr>
          <p:cNvPr id="37" name="Object 29">
            <a:extLst>
              <a:ext uri="{FF2B5EF4-FFF2-40B4-BE49-F238E27FC236}">
                <a16:creationId xmlns:a16="http://schemas.microsoft.com/office/drawing/2014/main" id="{BC1441AD-5BD1-CD29-2126-1441F8B2FA00}"/>
              </a:ext>
            </a:extLst>
          </p:cNvPr>
          <p:cNvSpPr txBox="1"/>
          <p:nvPr/>
        </p:nvSpPr>
        <p:spPr>
          <a:xfrm>
            <a:off x="9403599" y="2832244"/>
            <a:ext cx="63896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더 쉽고 즐겁게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4800" dirty="0" err="1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푸바오</a:t>
            </a:r>
            <a:endParaRPr lang="en-US" sz="4800" dirty="0">
              <a:solidFill>
                <a:srgbClr val="0540F2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E55378-55E6-4A9E-04A9-4DBD02187F34}"/>
              </a:ext>
            </a:extLst>
          </p:cNvPr>
          <p:cNvSpPr/>
          <p:nvPr/>
        </p:nvSpPr>
        <p:spPr>
          <a:xfrm>
            <a:off x="11086644" y="4380388"/>
            <a:ext cx="3309943" cy="1905000"/>
          </a:xfrm>
          <a:prstGeom prst="roundRect">
            <a:avLst>
              <a:gd name="adj" fmla="val 50000"/>
            </a:avLst>
          </a:prstGeom>
          <a:solidFill>
            <a:srgbClr val="054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Spoqa Han Sans Neo Medium" pitchFamily="50" charset="-127"/>
                <a:ea typeface="Spoqa Han Sans Neo Medium" pitchFamily="50" charset="-127"/>
              </a:rPr>
              <a:t>맞춤형</a:t>
            </a:r>
            <a:endParaRPr lang="en-US" altLang="ko-KR" sz="3600" dirty="0">
              <a:latin typeface="Spoqa Han Sans Neo Medium" pitchFamily="50" charset="-127"/>
              <a:ea typeface="Spoqa Han Sans Neo Medium" pitchFamily="50" charset="-127"/>
            </a:endParaRPr>
          </a:p>
          <a:p>
            <a:pPr algn="ctr"/>
            <a:r>
              <a:rPr lang="ko-KR" altLang="en-US" sz="3600" dirty="0">
                <a:latin typeface="Spoqa Han Sans Neo Medium" pitchFamily="50" charset="-127"/>
                <a:ea typeface="Spoqa Han Sans Neo Medium" pitchFamily="50" charset="-127"/>
              </a:rPr>
              <a:t>정보 제공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287DFFC-C800-6EFE-ED64-33ED9BFF7936}"/>
              </a:ext>
            </a:extLst>
          </p:cNvPr>
          <p:cNvSpPr/>
          <p:nvPr/>
        </p:nvSpPr>
        <p:spPr>
          <a:xfrm>
            <a:off x="9142857" y="6591300"/>
            <a:ext cx="3309943" cy="1905000"/>
          </a:xfrm>
          <a:prstGeom prst="roundRect">
            <a:avLst>
              <a:gd name="adj" fmla="val 50000"/>
            </a:avLst>
          </a:prstGeom>
          <a:solidFill>
            <a:srgbClr val="054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Spoqa Han Sans Neo Medium" pitchFamily="50" charset="-127"/>
                <a:ea typeface="Spoqa Han Sans Neo Medium" pitchFamily="50" charset="-127"/>
              </a:rPr>
              <a:t>안전정보</a:t>
            </a:r>
            <a:endParaRPr lang="en-US" altLang="ko-KR" sz="3600" dirty="0">
              <a:latin typeface="Spoqa Han Sans Neo Medium" pitchFamily="50" charset="-127"/>
              <a:ea typeface="Spoqa Han Sans Neo Medium" pitchFamily="50" charset="-127"/>
            </a:endParaRPr>
          </a:p>
          <a:p>
            <a:pPr algn="ctr"/>
            <a:r>
              <a:rPr lang="ko-KR" altLang="en-US" sz="3600" dirty="0" err="1">
                <a:latin typeface="Spoqa Han Sans Neo Medium" pitchFamily="50" charset="-127"/>
                <a:ea typeface="Spoqa Han Sans Neo Medium" pitchFamily="50" charset="-127"/>
              </a:rPr>
              <a:t>알림기능</a:t>
            </a:r>
            <a:endParaRPr lang="ko-KR" altLang="en-US" sz="36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0D01FE7-0EDB-EB43-52D5-4D1976A7C76F}"/>
              </a:ext>
            </a:extLst>
          </p:cNvPr>
          <p:cNvSpPr/>
          <p:nvPr/>
        </p:nvSpPr>
        <p:spPr>
          <a:xfrm>
            <a:off x="12769689" y="6591300"/>
            <a:ext cx="3309943" cy="1905000"/>
          </a:xfrm>
          <a:prstGeom prst="roundRect">
            <a:avLst>
              <a:gd name="adj" fmla="val 50000"/>
            </a:avLst>
          </a:prstGeom>
          <a:solidFill>
            <a:srgbClr val="054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Spoqa Han Sans Neo Medium" pitchFamily="50" charset="-127"/>
                <a:ea typeface="Spoqa Han Sans Neo Medium" pitchFamily="50" charset="-127"/>
              </a:rPr>
              <a:t>인공지능</a:t>
            </a:r>
            <a:endParaRPr lang="en-US" altLang="ko-KR" sz="3600" dirty="0">
              <a:latin typeface="Spoqa Han Sans Neo Medium" pitchFamily="50" charset="-127"/>
              <a:ea typeface="Spoqa Han Sans Neo Medium" pitchFamily="50" charset="-127"/>
            </a:endParaRPr>
          </a:p>
          <a:p>
            <a:pPr algn="ctr"/>
            <a:r>
              <a:rPr lang="ko-KR" altLang="en-US" sz="3600" dirty="0">
                <a:latin typeface="Spoqa Han Sans Neo Medium" pitchFamily="50" charset="-127"/>
                <a:ea typeface="Spoqa Han Sans Neo Medium" pitchFamily="50" charset="-127"/>
              </a:rPr>
              <a:t>이미지 인식</a:t>
            </a:r>
            <a:endParaRPr lang="en-US" altLang="ko-KR" sz="3600" dirty="0">
              <a:latin typeface="Spoqa Han Sans Neo Medium" pitchFamily="50" charset="-127"/>
              <a:ea typeface="Spoqa Han Sans Ne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17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서비스 소개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7" name="Object 29">
            <a:extLst>
              <a:ext uri="{FF2B5EF4-FFF2-40B4-BE49-F238E27FC236}">
                <a16:creationId xmlns:a16="http://schemas.microsoft.com/office/drawing/2014/main" id="{BC1441AD-5BD1-CD29-2126-1441F8B2FA00}"/>
              </a:ext>
            </a:extLst>
          </p:cNvPr>
          <p:cNvSpPr txBox="1"/>
          <p:nvPr/>
        </p:nvSpPr>
        <p:spPr>
          <a:xfrm>
            <a:off x="965821" y="3212165"/>
            <a:ext cx="8482979" cy="4317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indent="-914400">
              <a:lnSpc>
                <a:spcPct val="200000"/>
              </a:lnSpc>
              <a:buAutoNum type="arabicPeriod"/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일정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등록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및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관리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기능</a:t>
            </a:r>
            <a:endParaRPr lang="en-US" altLang="ko-KR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일정</a:t>
            </a:r>
            <a:r>
              <a:rPr lang="en-US" altLang="ko-KR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장소에 맞는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정보 제공</a:t>
            </a:r>
            <a:endParaRPr lang="en-US" altLang="ko-KR" sz="4800" dirty="0">
              <a:solidFill>
                <a:srgbClr val="0540F2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사용자 니즈에 맞는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추천 기능</a:t>
            </a:r>
            <a:endParaRPr lang="en-US" altLang="ko-KR" sz="4800" dirty="0">
              <a:solidFill>
                <a:srgbClr val="0540F2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4B77E-7152-6818-9136-B0433D59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313" y="2233789"/>
            <a:ext cx="7661487" cy="73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8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710" y="429428"/>
            <a:ext cx="17194513" cy="9426859"/>
            <a:chOff x="551710" y="429428"/>
            <a:chExt cx="17194513" cy="94268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22935" y="5121429"/>
              <a:ext cx="8992147" cy="42857"/>
              <a:chOff x="-3922935" y="5121429"/>
              <a:chExt cx="8992147" cy="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-3922935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28722" y="5121429"/>
              <a:ext cx="8992147" cy="42857"/>
              <a:chOff x="13228722" y="5121429"/>
              <a:chExt cx="8992147" cy="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228722" y="5121429"/>
                <a:ext cx="8992147" cy="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9467" y="429428"/>
              <a:ext cx="16859478" cy="42857"/>
              <a:chOff x="719467" y="429428"/>
              <a:chExt cx="16859478" cy="4285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429428"/>
                <a:ext cx="16859478" cy="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9467" y="9813430"/>
              <a:ext cx="16859478" cy="42857"/>
              <a:chOff x="719467" y="9813430"/>
              <a:chExt cx="16859478" cy="4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719467" y="9813430"/>
                <a:ext cx="16859478" cy="428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82129" y="1904758"/>
            <a:ext cx="16521457" cy="42857"/>
            <a:chOff x="882129" y="1904758"/>
            <a:chExt cx="16521457" cy="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2129" y="1904758"/>
              <a:ext cx="16521457" cy="42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24449" y="684919"/>
            <a:ext cx="15715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kern="0" spc="-200" dirty="0">
                <a:solidFill>
                  <a:srgbClr val="000000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  <a:cs typeface="ELAND ChoiceOTF Bold" pitchFamily="34" charset="0"/>
              </a:rPr>
              <a:t>서비스 소개</a:t>
            </a:r>
            <a:endParaRPr lang="en-US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7DCC6D-22EA-C4B3-3DAE-CF5D4C31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18" y="2210561"/>
            <a:ext cx="6449482" cy="7276339"/>
          </a:xfrm>
          <a:prstGeom prst="rect">
            <a:avLst/>
          </a:prstGeom>
        </p:spPr>
      </p:pic>
      <p:sp>
        <p:nvSpPr>
          <p:cNvPr id="6" name="Object 29">
            <a:extLst>
              <a:ext uri="{FF2B5EF4-FFF2-40B4-BE49-F238E27FC236}">
                <a16:creationId xmlns:a16="http://schemas.microsoft.com/office/drawing/2014/main" id="{48C316DA-1116-428F-1EC8-3C51A0390B6C}"/>
              </a:ext>
            </a:extLst>
          </p:cNvPr>
          <p:cNvSpPr txBox="1"/>
          <p:nvPr/>
        </p:nvSpPr>
        <p:spPr>
          <a:xfrm>
            <a:off x="8454463" y="3982620"/>
            <a:ext cx="8161777" cy="33017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인공지능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기술</a:t>
            </a:r>
            <a:r>
              <a:rPr lang="en-US" altLang="ko-KR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활용</a:t>
            </a:r>
            <a:endParaRPr lang="en-US" altLang="ko-KR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어종 인식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및 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길이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자동 측정</a:t>
            </a:r>
            <a:endParaRPr lang="en-US" altLang="ko-KR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금어기</a:t>
            </a:r>
            <a:r>
              <a:rPr lang="en-US" altLang="ko-KR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4800" dirty="0">
                <a:solidFill>
                  <a:srgbClr val="0540F2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방생 기준 </a:t>
            </a:r>
            <a:r>
              <a:rPr lang="ko-KR" altLang="en-US" sz="48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미달 알림</a:t>
            </a:r>
            <a:endParaRPr lang="en-US" sz="48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4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209</Words>
  <Application>Microsoft Office PowerPoint</Application>
  <PresentationFormat>사용자 지정</PresentationFormat>
  <Paragraphs>70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Spoqa Han Sans Neo Light</vt:lpstr>
      <vt:lpstr>Calibri</vt:lpstr>
      <vt:lpstr>맑은 고딕</vt:lpstr>
      <vt:lpstr>Spoqa Han Sans Neo Bold</vt:lpstr>
      <vt:lpstr>Spoqa Han Sans Neo</vt:lpstr>
      <vt:lpstr>Spoqa Han Sans Neo Thin</vt:lpstr>
      <vt:lpstr>Spoqa Han Sans Neo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김지용</cp:lastModifiedBy>
  <cp:revision>8</cp:revision>
  <dcterms:created xsi:type="dcterms:W3CDTF">2024-01-18T19:13:43Z</dcterms:created>
  <dcterms:modified xsi:type="dcterms:W3CDTF">2024-01-18T17:26:24Z</dcterms:modified>
</cp:coreProperties>
</file>